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6" r:id="rId2"/>
    <p:sldId id="264" r:id="rId3"/>
    <p:sldId id="263" r:id="rId4"/>
    <p:sldId id="258" r:id="rId5"/>
    <p:sldId id="265" r:id="rId6"/>
    <p:sldId id="259" r:id="rId7"/>
    <p:sldId id="266" r:id="rId8"/>
    <p:sldId id="296" r:id="rId9"/>
    <p:sldId id="287" r:id="rId10"/>
    <p:sldId id="260" r:id="rId11"/>
    <p:sldId id="267" r:id="rId12"/>
    <p:sldId id="277" r:id="rId13"/>
    <p:sldId id="298" r:id="rId14"/>
    <p:sldId id="279" r:id="rId15"/>
    <p:sldId id="294" r:id="rId16"/>
    <p:sldId id="330" r:id="rId17"/>
    <p:sldId id="331" r:id="rId18"/>
    <p:sldId id="295" r:id="rId19"/>
    <p:sldId id="300" r:id="rId20"/>
    <p:sldId id="333" r:id="rId21"/>
    <p:sldId id="299" r:id="rId22"/>
    <p:sldId id="336" r:id="rId23"/>
    <p:sldId id="301" r:id="rId24"/>
    <p:sldId id="317" r:id="rId25"/>
    <p:sldId id="269" r:id="rId26"/>
    <p:sldId id="318" r:id="rId27"/>
    <p:sldId id="285" r:id="rId28"/>
    <p:sldId id="291" r:id="rId29"/>
    <p:sldId id="292" r:id="rId30"/>
    <p:sldId id="304" r:id="rId31"/>
    <p:sldId id="305" r:id="rId32"/>
    <p:sldId id="319" r:id="rId33"/>
    <p:sldId id="286" r:id="rId34"/>
    <p:sldId id="270" r:id="rId35"/>
    <p:sldId id="320" r:id="rId36"/>
    <p:sldId id="321" r:id="rId37"/>
    <p:sldId id="308" r:id="rId38"/>
    <p:sldId id="309" r:id="rId39"/>
    <p:sldId id="322" r:id="rId40"/>
    <p:sldId id="326" r:id="rId41"/>
    <p:sldId id="323" r:id="rId42"/>
    <p:sldId id="324" r:id="rId43"/>
    <p:sldId id="313" r:id="rId44"/>
    <p:sldId id="314" r:id="rId45"/>
    <p:sldId id="327" r:id="rId46"/>
    <p:sldId id="328" r:id="rId47"/>
    <p:sldId id="262" r:id="rId48"/>
    <p:sldId id="306" r:id="rId49"/>
    <p:sldId id="307" r:id="rId50"/>
    <p:sldId id="325" r:id="rId51"/>
    <p:sldId id="329" r:id="rId52"/>
    <p:sldId id="275" r:id="rId5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68445" autoAdjust="0"/>
  </p:normalViewPr>
  <p:slideViewPr>
    <p:cSldViewPr snapToGrid="0">
      <p:cViewPr varScale="1">
        <p:scale>
          <a:sx n="61" d="100"/>
          <a:sy n="61" d="100"/>
        </p:scale>
        <p:origin x="102" y="384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4836A-5875-42DB-9C56-4FC7862C6738}" type="datetimeFigureOut">
              <a:rPr lang="de-DE" smtClean="0"/>
              <a:t>04.05.2020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74653-33AF-421E-8BA6-FB7A09FDBB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799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866AD-75F6-469A-BC8A-1B6CB962D998}" type="datetimeFigureOut">
              <a:rPr lang="de-DE" smtClean="0"/>
              <a:t>04.05.2020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CA9E-6AC6-4AB6-ADE9-9D0DA32568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709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geitgey/machine-learning-is-fun-part-4-modern-face-recognition-with-deep-learning-c3cffc121d78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23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Ist ein SSD</a:t>
            </a:r>
          </a:p>
          <a:p>
            <a:endParaRPr lang="de-DE" dirty="0"/>
          </a:p>
          <a:p>
            <a:r>
              <a:rPr lang="de-DE" dirty="0"/>
              <a:t>Bild wird in 13x13 Gitter aufgeteilt</a:t>
            </a:r>
          </a:p>
          <a:p>
            <a:r>
              <a:rPr lang="de-DE" dirty="0"/>
              <a:t>Jeder dieser Zellen bestimmt 5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endParaRPr lang="de-DE" dirty="0"/>
          </a:p>
          <a:p>
            <a:r>
              <a:rPr lang="de-DE" dirty="0"/>
              <a:t>Jede Zelle enthält eine </a:t>
            </a:r>
            <a:r>
              <a:rPr lang="de-DE" dirty="0" err="1"/>
              <a:t>confidence</a:t>
            </a:r>
            <a:r>
              <a:rPr lang="de-DE" dirty="0"/>
              <a:t> score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979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jede </a:t>
            </a:r>
            <a:r>
              <a:rPr lang="de-DE" dirty="0" err="1"/>
              <a:t>bounding</a:t>
            </a:r>
            <a:r>
              <a:rPr lang="de-DE" dirty="0"/>
              <a:t> box sagt die Zelle eine Klasse vorher</a:t>
            </a:r>
          </a:p>
          <a:p>
            <a:r>
              <a:rPr lang="de-DE" dirty="0"/>
              <a:t>Kombination aus </a:t>
            </a:r>
            <a:r>
              <a:rPr lang="de-DE" dirty="0" err="1"/>
              <a:t>confidence</a:t>
            </a:r>
            <a:r>
              <a:rPr lang="de-DE" dirty="0"/>
              <a:t> score und Vorhersage ergibt den endgültigen Wert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615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Werte unter einem bestimmten Threshold werden weggeschmissen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378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Spezialfall der Objekterkennung</a:t>
            </a:r>
          </a:p>
          <a:p>
            <a:endParaRPr lang="de-DE" dirty="0"/>
          </a:p>
          <a:p>
            <a:r>
              <a:rPr lang="de-DE" dirty="0"/>
              <a:t>Befasst sich mit reiner Lokalisation</a:t>
            </a:r>
            <a:r>
              <a:rPr lang="de-DE" baseline="0" dirty="0"/>
              <a:t> von Gesichtern in Bildern</a:t>
            </a:r>
          </a:p>
          <a:p>
            <a:r>
              <a:rPr lang="de-DE" baseline="0" dirty="0"/>
              <a:t>Keine Zuordnung von Namen etc.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590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Mathematisches Verfahren zur Mustererkennung</a:t>
            </a:r>
          </a:p>
          <a:p>
            <a:r>
              <a:rPr lang="de-DE" dirty="0"/>
              <a:t>2001 vorgestellt</a:t>
            </a:r>
          </a:p>
          <a:p>
            <a:r>
              <a:rPr lang="de-DE" dirty="0"/>
              <a:t>Erkennt</a:t>
            </a:r>
            <a:r>
              <a:rPr lang="de-DE" baseline="0" dirty="0"/>
              <a:t> in Echtzeit Objekte in Bildern, vor allem beliebt bei Gesichtern</a:t>
            </a:r>
          </a:p>
          <a:p>
            <a:endParaRPr lang="de-DE" baseline="0" dirty="0"/>
          </a:p>
          <a:p>
            <a:r>
              <a:rPr lang="de-DE" baseline="0" dirty="0"/>
              <a:t>Bedarf kam durch zwei Aspekte: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Gesichtserkennung um bei Kameras den Fokus automatisch einzustellen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Gesichter zu Personen zuordnen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Methode basiert auf maschinellem Lernen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095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menschlichen Gesichter teilen Eigenschaften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Augenpartie, Nase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Digitale Bildmerkmale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Berücksichtigt benachbarte Regionen in einem Detektionsfenster (s.o. Edge Line und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Four-rectangle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PixelsummeSchwarz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PixelsummeWeiß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Differenz zur Kategorisierung von Merkmalen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Beispiel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Augenregion dunkler als Wangenregion, also zwei Rechteecke welche einmal über Augen und einmal über Wangen liegen sind ein Haar Feature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Erkennungsphase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 in Graustufen umwandeln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Detektionsfenster über Bild wandern lassen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 jeden Unterabschnitt des Bildes Haar Feature berechnen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Gelernter Schwellenwert, welcher Gesichter und Nicht-Gesichter trennt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endParaRPr lang="de-DE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Alleine schwach, aber Viola-Jones-Methode kombiniert viele Haar Features um einen starken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 erstellen mittels Cascading (später)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625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Die meisten Merkmale werden irrelevant sein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Kombination</a:t>
            </a:r>
            <a:r>
              <a:rPr lang="de-DE" baseline="0" dirty="0"/>
              <a:t> von </a:t>
            </a:r>
            <a:r>
              <a:rPr lang="de-DE" baseline="0" dirty="0" err="1"/>
              <a:t>Klassifikatoren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F1,f2,f3 sind Features; a1,a2,a3 Gewichte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F(x) ist ein starker </a:t>
            </a:r>
            <a:r>
              <a:rPr lang="de-DE" baseline="0" dirty="0" err="1"/>
              <a:t>Klassifikator</a:t>
            </a:r>
            <a:r>
              <a:rPr lang="de-DE" baseline="0" dirty="0"/>
              <a:t>; Jedes Feature ist ein schwacher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Laut Gleichung werden schwache </a:t>
            </a:r>
            <a:r>
              <a:rPr lang="de-DE" baseline="0" dirty="0" err="1"/>
              <a:t>Klassifikatoren</a:t>
            </a:r>
            <a:r>
              <a:rPr lang="de-DE" baseline="0" dirty="0"/>
              <a:t> kombiniert und ein starker entsteht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Wie findet man die wichtigsten</a:t>
            </a:r>
            <a:r>
              <a:rPr lang="de-DE" baseline="0" dirty="0"/>
              <a:t> Features?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Schwellenwert lernen, welcher in „Gesicht“ und „Kein-Gesicht“ unterscheidet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Jedes Merkmal auf jedes Trainingsbild anwenden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Fehlerquote definieren und wenn das Merkmal diese Fehlerquote hat oder eine geringere, dann ist es ein gutes Merkmal/Feature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326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Gesicht nimmt meistens nur kleinen Teil des Bildes 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Idee des Cascading ist es zuerst die</a:t>
            </a:r>
            <a:r>
              <a:rPr lang="de-DE" baseline="0" dirty="0"/>
              <a:t> wichtigsten Features zu suchen: Zuerst nur ein Feature, dann 5, dann 10, dann 50 usw.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Grund, wenn man an jeder Stelle des Bildes ALLE Haar Features anwendet, dauert es sehr lange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Kommt bei den ersten Feature schon ein negatives Ergebnis, braucht man nicht weiter zu suchen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Video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Am Anfang sieht man deutlich, dass das Fenster sehr schnell weitergeschoben wird, weil die wichtigsten Features nicht erkannt wurden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Nähern wir uns nun dem Gesicht sieht man, dass es langsamer wird und mehr Feature überprüft.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Sobald etwas gefunden wird was ein Gesicht sein könnte, wird es umranden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https://www.youtube.com/watch?time_continue=131&amp;v=hPCTwxF0qf4&amp;feature=emb_logo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435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Demo wurde nur Gesichtserkennung</a:t>
            </a:r>
            <a:r>
              <a:rPr lang="de-DE" baseline="0" dirty="0"/>
              <a:t> und Augenerkennung genutzt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191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Erweiterung der 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Aus Basis von </a:t>
            </a:r>
            <a:r>
              <a:rPr lang="de-DE" dirty="0" err="1"/>
              <a:t>Deep</a:t>
            </a:r>
            <a:r>
              <a:rPr lang="de-DE" dirty="0"/>
              <a:t> Learning Algorithmen</a:t>
            </a:r>
            <a:r>
              <a:rPr lang="de-DE" baseline="0" dirty="0"/>
              <a:t> werden detektierte Gesichter gelernten Namen zugeordnet</a:t>
            </a:r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91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Teilbereich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r>
              <a:rPr lang="de-DE" dirty="0"/>
              <a:t>Lernen stark an das menschlichen Gehirns angelehnt</a:t>
            </a:r>
          </a:p>
          <a:p>
            <a:r>
              <a:rPr lang="de-DE" dirty="0"/>
              <a:t>trainieren und verknüpfen großer Datenmengen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774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/>
              <a:t>Problem: Wie lernt man das Gesicht?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frontal in die Kamera =&gt; Computer kann das Gesicht nahezu problemlos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leicht zur Seite oder ungünstiger Winkel =&gt; Computer kann das Gesicht oft nicht mehr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Zu sehen: 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 Pratt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Jurassic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World</a:t>
            </a:r>
            <a:endParaRPr lang="de-DE" dirty="0"/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497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Vahid </a:t>
            </a:r>
            <a:r>
              <a:rPr lang="de-DE" dirty="0" err="1"/>
              <a:t>Kezami</a:t>
            </a:r>
            <a:r>
              <a:rPr lang="de-DE" dirty="0"/>
              <a:t> und Josephine</a:t>
            </a:r>
            <a:r>
              <a:rPr lang="de-DE" baseline="0" dirty="0"/>
              <a:t> Sullivan: Face Landmark </a:t>
            </a:r>
            <a:r>
              <a:rPr lang="de-DE" baseline="0" dirty="0" err="1"/>
              <a:t>Estimation</a:t>
            </a:r>
            <a:r>
              <a:rPr lang="de-DE" baseline="0" dirty="0"/>
              <a:t> Algorithmus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68 Landmarks definiert, welche die meisten Gesichter haben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Augen, Nase und Mund deutlich markiert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Kinn und Augenbrauen als Grenzen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Die erstellte Maske wird auf das Eingabebild angewandt.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Frontal kein Problem, anderer Winkel wird das Bild mit simplen Transformationen angepasst (Rotation, Skalierung…)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Ziel ist es die relevanten Merkmale wie Augen </a:t>
            </a:r>
            <a:r>
              <a:rPr lang="de-DE" baseline="0" dirty="0" err="1"/>
              <a:t>etc</a:t>
            </a:r>
            <a:r>
              <a:rPr lang="de-DE" baseline="0" dirty="0"/>
              <a:t> zu zentrieren, damit der nächste Schritt einfacher wird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210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Ergebnis was zeigt, dass die Maske auch auf rechtem Bild vollständig angelegt wurde</a:t>
            </a:r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290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r>
              <a:rPr lang="de-DE" dirty="0"/>
              <a:t> stellt</a:t>
            </a:r>
            <a:r>
              <a:rPr lang="de-DE" baseline="0" dirty="0"/>
              <a:t> trainierte </a:t>
            </a:r>
            <a:r>
              <a:rPr lang="de-DE" baseline="0" dirty="0" err="1"/>
              <a:t>Landmarksdatei</a:t>
            </a:r>
            <a:r>
              <a:rPr lang="de-DE" baseline="0" dirty="0"/>
              <a:t> bereit für Face </a:t>
            </a:r>
            <a:r>
              <a:rPr lang="de-DE" baseline="0" dirty="0" err="1"/>
              <a:t>Detection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142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Simples Bild zeigen</a:t>
            </a:r>
          </a:p>
          <a:p>
            <a:r>
              <a:rPr lang="de-DE" dirty="0"/>
              <a:t>2. Webcam abgreifen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44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https://medium.com/@ageitgey/machine-learning-is-fun-part-4-modern-face-recognition-with-deep-learning-c3cffc121d78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Man versucht Messungen zu erstellen von einem Gesicht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Ohrengröße, Abstand zwischen den Augen, Länge des Nasenrückens</a:t>
            </a:r>
            <a:r>
              <a:rPr lang="de-DE" baseline="0" dirty="0"/>
              <a:t> </a:t>
            </a:r>
            <a:r>
              <a:rPr lang="de-DE" baseline="0" dirty="0" err="1"/>
              <a:t>etc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Computer</a:t>
            </a:r>
            <a:r>
              <a:rPr lang="de-DE" baseline="0" dirty="0"/>
              <a:t> arbeitet Pixelbasiert, also sind für uns Menschen offensichtliche Merkmale für ihn oft ungeeignet (</a:t>
            </a:r>
            <a:r>
              <a:rPr lang="de-DE" baseline="0" dirty="0" err="1"/>
              <a:t>bsp.</a:t>
            </a:r>
            <a:r>
              <a:rPr lang="de-DE" baseline="0" dirty="0"/>
              <a:t> Augenfarbe)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Deep</a:t>
            </a:r>
            <a:r>
              <a:rPr lang="de-DE" baseline="0" dirty="0"/>
              <a:t> Learning soll helfen, dass der Computer selbst entscheidet was gute Messungen sind (CNN)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Netz wird darauf trainiert 128 Messungen von jedem Gesicht zu erstellen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Bestes Training: Bild1 von </a:t>
            </a:r>
            <a:r>
              <a:rPr lang="de-DE" baseline="0" dirty="0" err="1"/>
              <a:t>PersonA</a:t>
            </a:r>
            <a:r>
              <a:rPr lang="de-DE" baseline="0" dirty="0"/>
              <a:t> (</a:t>
            </a:r>
            <a:r>
              <a:rPr lang="de-DE" baseline="0" dirty="0" err="1"/>
              <a:t>Chirs</a:t>
            </a:r>
            <a:r>
              <a:rPr lang="de-DE" baseline="0" dirty="0"/>
              <a:t> Pratt), Bild2 von </a:t>
            </a:r>
            <a:r>
              <a:rPr lang="de-DE" baseline="0" dirty="0" err="1"/>
              <a:t>PersonA</a:t>
            </a:r>
            <a:r>
              <a:rPr lang="de-DE" baseline="0" dirty="0"/>
              <a:t> und Bild3 von </a:t>
            </a:r>
            <a:r>
              <a:rPr lang="de-DE" baseline="0" dirty="0" err="1"/>
              <a:t>PersonB</a:t>
            </a:r>
            <a:r>
              <a:rPr lang="de-DE" baseline="0" dirty="0"/>
              <a:t> (Scott </a:t>
            </a:r>
            <a:r>
              <a:rPr lang="de-DE" baseline="0" dirty="0" err="1"/>
              <a:t>Clifton</a:t>
            </a:r>
            <a:r>
              <a:rPr lang="de-DE" baseline="0" dirty="0"/>
              <a:t>) werden zur gleichen Zeit betrachtet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Algorithmus betrachtet die jeweilige Messung für jedes Bild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Netz wird so angepasst, dass die Messungen zu Bild1 und Bild2 sich annähern und Bild2 und Bild3 sich entfernen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wird mehrere Millionen Male wiederholt, bis das Netz für jedes Gesicht diese 128 Messungen erstellen kann (Es gibt glücklicherweise sehr gute trainierte Netze, welche zur Verfügung gestellt werden)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587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8421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Eigentlich für Webseiten entwickelt worden,</a:t>
            </a:r>
            <a:r>
              <a:rPr lang="de-DE" baseline="0" dirty="0"/>
              <a:t> welche Nutzern Suche anbieten möchte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Kann genutzt werden, um Bilder gewünschter Personen zu suchen und herunterzuladen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Sehr schlechte Ergebnisse =&gt; Zeigen!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0614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Personen </a:t>
            </a:r>
            <a:r>
              <a:rPr lang="de-DE" dirty="0" err="1"/>
              <a:t>gegooglet</a:t>
            </a:r>
            <a:r>
              <a:rPr lang="de-DE" dirty="0"/>
              <a:t>, Bilder heruntergeladen und in einem Ordner mit dem Namen der Person platziert.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84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OpenCV</a:t>
            </a:r>
            <a:r>
              <a:rPr lang="de-DE" dirty="0"/>
              <a:t> </a:t>
            </a:r>
            <a:r>
              <a:rPr lang="de-DE" dirty="0" err="1"/>
              <a:t>Standalone</a:t>
            </a:r>
            <a:r>
              <a:rPr lang="de-DE" dirty="0"/>
              <a:t> Implementierung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Caffe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Bibliothek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Pickle </a:t>
            </a:r>
            <a:r>
              <a:rPr lang="de-DE" dirty="0" err="1"/>
              <a:t>file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Python Objekte können in pickle </a:t>
            </a:r>
            <a:r>
              <a:rPr lang="de-DE" dirty="0" err="1"/>
              <a:t>datei</a:t>
            </a:r>
            <a:r>
              <a:rPr lang="de-DE" dirty="0"/>
              <a:t> de-/</a:t>
            </a:r>
            <a:r>
              <a:rPr lang="de-DE" dirty="0" err="1"/>
              <a:t>serialisiert</a:t>
            </a:r>
            <a:r>
              <a:rPr lang="de-DE" baseline="0" dirty="0"/>
              <a:t> werden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Support</a:t>
            </a:r>
            <a:r>
              <a:rPr lang="de-DE" baseline="0" dirty="0"/>
              <a:t>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Übernimmt Zuweisung von Namen zu Gesichtern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DNN Modul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Scikit-learn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Implementierung einer Support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35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Weitergabe der Daten durch die Schicht</a:t>
            </a:r>
          </a:p>
          <a:p>
            <a:r>
              <a:rPr lang="de-DE" dirty="0"/>
              <a:t>Jede Verbindung hat ein Gewicht</a:t>
            </a:r>
          </a:p>
          <a:p>
            <a:r>
              <a:rPr lang="de-DE" dirty="0"/>
              <a:t>Punkte (Neuronen) berechnen den Input = Input*Gewicht davon die Summe</a:t>
            </a:r>
          </a:p>
          <a:p>
            <a:r>
              <a:rPr lang="de-DE" dirty="0"/>
              <a:t>Ausgabe sind 3 Zahlen -&gt; anhand dieser kann klassifiziert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211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/>
              <a:t>Extract_embeddings.py: vorbereitet mit </a:t>
            </a:r>
            <a:r>
              <a:rPr lang="de-DE" dirty="0" err="1"/>
              <a:t>datensatz</a:t>
            </a:r>
            <a:r>
              <a:rPr lang="de-DE" dirty="0"/>
              <a:t>, Datei kurz erklären =&gt; </a:t>
            </a:r>
            <a:r>
              <a:rPr lang="de-DE" dirty="0" err="1"/>
              <a:t>embeddings.pickle</a:t>
            </a:r>
            <a:r>
              <a:rPr lang="de-DE" dirty="0"/>
              <a:t> erstellt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Train_model.py: vorbereitet, Datei kurz erklären =&gt; </a:t>
            </a:r>
            <a:r>
              <a:rPr lang="de-DE" dirty="0" err="1"/>
              <a:t>recognizer.pickle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le.pickle</a:t>
            </a:r>
            <a:r>
              <a:rPr lang="de-DE" baseline="0" dirty="0"/>
              <a:t> erstellt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Nutzen </a:t>
            </a:r>
            <a:r>
              <a:rPr lang="de-DE" baseline="0" dirty="0" err="1"/>
              <a:t>embeddings.pickle</a:t>
            </a:r>
            <a:r>
              <a:rPr lang="de-DE" baseline="0" dirty="0"/>
              <a:t> von vorher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Laden daraus die Namen die abgespeichert waren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Trainieren die SVM sodass </a:t>
            </a:r>
            <a:r>
              <a:rPr lang="de-DE" baseline="0" dirty="0" err="1"/>
              <a:t>Embeddings</a:t>
            </a:r>
            <a:r>
              <a:rPr lang="de-DE" baseline="0" dirty="0"/>
              <a:t> korrekt zu Namen zugeordnet werden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Abspeichern</a:t>
            </a:r>
          </a:p>
          <a:p>
            <a:pPr marL="228600" indent="-228600">
              <a:buFont typeface="+mj-lt"/>
              <a:buAutoNum type="arabicPeriod"/>
            </a:pPr>
            <a:r>
              <a:rPr lang="de-DE" baseline="0" dirty="0"/>
              <a:t>Recognize.py: Bild </a:t>
            </a:r>
            <a:r>
              <a:rPr lang="de-DE" baseline="0" dirty="0" err="1"/>
              <a:t>erkennung</a:t>
            </a:r>
            <a:r>
              <a:rPr lang="de-DE" baseline="0" dirty="0"/>
              <a:t> mit SVM und gespeicherten Namen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Nutze </a:t>
            </a:r>
            <a:r>
              <a:rPr lang="de-DE" dirty="0" err="1"/>
              <a:t>detector</a:t>
            </a:r>
            <a:r>
              <a:rPr lang="de-DE" dirty="0"/>
              <a:t> um alle Gesichter zu detektieren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Wenn Wahrscheinlichkeit &gt; Schwellenwert</a:t>
            </a:r>
            <a:r>
              <a:rPr lang="de-DE" baseline="0" dirty="0"/>
              <a:t> weiter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Embedding für jedes Gesicht berechnen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Mit SVM voraussagen erhalten und höchste voraussage </a:t>
            </a:r>
            <a:r>
              <a:rPr lang="de-DE" baseline="0" dirty="0" err="1"/>
              <a:t>wahrscheinlihckeit</a:t>
            </a:r>
            <a:r>
              <a:rPr lang="de-DE" baseline="0" dirty="0"/>
              <a:t> wird als </a:t>
            </a:r>
            <a:r>
              <a:rPr lang="de-DE" baseline="0" dirty="0" err="1"/>
              <a:t>name</a:t>
            </a:r>
            <a:r>
              <a:rPr lang="de-DE" baseline="0" dirty="0"/>
              <a:t> genommen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Dann Kasten </a:t>
            </a:r>
            <a:r>
              <a:rPr lang="de-DE" baseline="0" dirty="0" err="1"/>
              <a:t>außenrum</a:t>
            </a:r>
            <a:r>
              <a:rPr lang="de-DE" baseline="0" dirty="0"/>
              <a:t> malen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331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läuft komplett über „</a:t>
            </a:r>
            <a:r>
              <a:rPr lang="de-DE" dirty="0" err="1"/>
              <a:t>face_recognition</a:t>
            </a:r>
            <a:r>
              <a:rPr lang="de-DE" dirty="0"/>
              <a:t>“,</a:t>
            </a:r>
            <a:r>
              <a:rPr lang="de-DE" baseline="0" dirty="0"/>
              <a:t> also nicht über </a:t>
            </a:r>
            <a:r>
              <a:rPr lang="de-DE" baseline="0" dirty="0" err="1"/>
              <a:t>OpenCV</a:t>
            </a:r>
            <a:r>
              <a:rPr lang="de-DE" baseline="0" dirty="0"/>
              <a:t> DNN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5979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/>
              <a:t>Datensätze zeigen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Encode_faces.py vorbereiten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Recognize_faces_image.py live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Recognize_faces_video.py vorbereiten und abspielen</a:t>
            </a:r>
          </a:p>
          <a:p>
            <a:pPr marL="228600" indent="-2286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9879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Evtl</a:t>
            </a:r>
            <a:r>
              <a:rPr lang="de-DE" dirty="0"/>
              <a:t> </a:t>
            </a:r>
            <a:r>
              <a:rPr lang="de-DE"/>
              <a:t>hier Alterseinschätzung</a:t>
            </a:r>
            <a:r>
              <a:rPr lang="de-DE" baseline="0"/>
              <a:t> </a:t>
            </a:r>
            <a:r>
              <a:rPr lang="de-DE" baseline="0" dirty="0" err="1"/>
              <a:t>etc</a:t>
            </a:r>
            <a:r>
              <a:rPr lang="de-DE" baseline="0" dirty="0"/>
              <a:t> einbauen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6947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Viele </a:t>
            </a:r>
            <a:r>
              <a:rPr lang="de-DE" dirty="0" err="1"/>
              <a:t>vorgefertige</a:t>
            </a:r>
            <a:r>
              <a:rPr lang="de-DE" dirty="0"/>
              <a:t> Modelle werden </a:t>
            </a:r>
            <a:r>
              <a:rPr lang="de-DE" dirty="0" err="1"/>
              <a:t>angebote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Leichter Einstieg möglich</a:t>
            </a:r>
            <a:r>
              <a:rPr lang="de-DE" baseline="0" dirty="0"/>
              <a:t> selbst mit geringen </a:t>
            </a:r>
            <a:r>
              <a:rPr lang="de-DE" baseline="0" dirty="0" err="1"/>
              <a:t>python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r>
              <a:rPr lang="de-DE" baseline="0" dirty="0"/>
              <a:t> und geringen </a:t>
            </a:r>
            <a:r>
              <a:rPr lang="de-DE" baseline="0" dirty="0" err="1"/>
              <a:t>deep</a:t>
            </a:r>
            <a:r>
              <a:rPr lang="de-DE" baseline="0" dirty="0"/>
              <a:t> </a:t>
            </a:r>
            <a:r>
              <a:rPr lang="de-DE" baseline="0" dirty="0" err="1"/>
              <a:t>learning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Es gibt viele verschiedene Wege Objekt/Gesichtserkennungen zu implementieren, hier nur ein Bruchteil vorgestellt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Algorithmen sind komplex aber verständlich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OpenCV</a:t>
            </a:r>
            <a:r>
              <a:rPr lang="de-DE" baseline="0" dirty="0"/>
              <a:t> bietet theoretisch alles an, aber wie so oft erhält man mit Kombinationen unabhängiger Module die besten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Datensatzerstellung aufwändig, da </a:t>
            </a:r>
            <a:r>
              <a:rPr lang="de-DE" baseline="0" dirty="0" err="1"/>
              <a:t>automatisierung</a:t>
            </a:r>
            <a:r>
              <a:rPr lang="de-DE" baseline="0" dirty="0"/>
              <a:t> nicht gut funktioniert ABER kleine </a:t>
            </a:r>
            <a:r>
              <a:rPr lang="de-DE" baseline="0" dirty="0" err="1"/>
              <a:t>datensätze</a:t>
            </a:r>
            <a:r>
              <a:rPr lang="de-DE" baseline="0" dirty="0"/>
              <a:t> reichen schon aus für gute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892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Speziell zur Bildverarbeitung entwickelt worden, aber auch weiter nutzbar (Textverarbeitung)</a:t>
            </a:r>
          </a:p>
          <a:p>
            <a:r>
              <a:rPr lang="de-DE" dirty="0"/>
              <a:t>Kann Input als Matrix verarbeiten (normal nur Vektor möglich)</a:t>
            </a:r>
          </a:p>
          <a:p>
            <a:pPr lvl="1"/>
            <a:r>
              <a:rPr lang="de-DE" dirty="0"/>
              <a:t>Als Normal müsste das Bild in viele Vektoren gesplittet werden usw.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Convolutional</a:t>
            </a:r>
            <a:r>
              <a:rPr lang="de-DE" baseline="0" dirty="0"/>
              <a:t> Layer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Matrix wird mit Filtern analysiert, welche feste Pixelgröße haben (oft 3x3)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Filter werden mit festgelegter Schrittweite über Matrix bewegt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Ein Padding legt fest was passiert wenn der Filter an den Rand stößt (bspw. </a:t>
            </a:r>
            <a:r>
              <a:rPr lang="de-DE" baseline="0" dirty="0" err="1"/>
              <a:t>Zeropadding</a:t>
            </a:r>
            <a:r>
              <a:rPr lang="de-DE" baseline="0" dirty="0"/>
              <a:t>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Jeder Punkt in Filter-Fenster hat ein Gewicht und errechnet aus Pixelwerten und den Gewichten einen neuen Punkt in einer Ergebnismatrix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Größe der Ergebnismatrix wird durch Schrittweite, Filtergröße und dem Padding bestimmt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Pooling Layer: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Aggregiert </a:t>
            </a:r>
            <a:r>
              <a:rPr lang="de-DE" baseline="0" dirty="0" err="1"/>
              <a:t>Ergebniss</a:t>
            </a:r>
            <a:r>
              <a:rPr lang="de-DE" baseline="0" dirty="0"/>
              <a:t> von </a:t>
            </a:r>
            <a:r>
              <a:rPr lang="de-DE" baseline="0" dirty="0" err="1"/>
              <a:t>Convolutional</a:t>
            </a:r>
            <a:r>
              <a:rPr lang="de-DE" baseline="0" dirty="0"/>
              <a:t> </a:t>
            </a:r>
            <a:r>
              <a:rPr lang="de-DE" baseline="0" dirty="0" err="1"/>
              <a:t>Layern</a:t>
            </a:r>
            <a:r>
              <a:rPr lang="de-DE" baseline="0" dirty="0"/>
              <a:t> indem er nur stärkstes Signal weiter gibt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 err="1"/>
              <a:t>MaxPooling</a:t>
            </a:r>
            <a:r>
              <a:rPr lang="de-DE" baseline="0" dirty="0"/>
              <a:t> bspw. Nimmt nur höchsten Wert und verwirft alle weiteren (</a:t>
            </a:r>
            <a:r>
              <a:rPr lang="de-DE" baseline="0" dirty="0" err="1"/>
              <a:t>bsp.</a:t>
            </a:r>
            <a:r>
              <a:rPr lang="de-DE" baseline="0" dirty="0"/>
              <a:t> 2x2 Ergebnis wird auf die eine Zahl, anstatt 4 reduziert)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Typischerweise Startet das Netz mit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Pooling, dann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 =&gt; Größe des Inputs wird stark reduziert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Fully </a:t>
            </a:r>
            <a:r>
              <a:rPr lang="de-DE" baseline="0" dirty="0" err="1"/>
              <a:t>Connected</a:t>
            </a:r>
            <a:r>
              <a:rPr lang="de-DE" baseline="0" dirty="0"/>
              <a:t>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/>
              <a:t>Wird am Ende zur Klassifikation genutzt, alle Input Neuronen sind mit allen Output Neuronen (Anzahl möglicher Klassen) verbunden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dirty="0"/>
              <a:t>Aktivierungsfunktion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ReLU</a:t>
            </a:r>
            <a:r>
              <a:rPr lang="de-DE" dirty="0"/>
              <a:t> sorgt dafür dass alle Werte</a:t>
            </a:r>
            <a:r>
              <a:rPr lang="de-DE" baseline="0" dirty="0"/>
              <a:t> kleiner 0 zu 0 werden und alle anderen genau den Wert behalten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Gewichte am Anfang zufällig gewählt und durch Backpropagation im Verlauf angepasst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Funktionsweise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Erste Ebene erkennt einfache Strukturen wie Linien Kanten </a:t>
            </a:r>
            <a:r>
              <a:rPr lang="de-DE" baseline="0" dirty="0" err="1"/>
              <a:t>etc</a:t>
            </a:r>
            <a:endParaRPr lang="de-DE" baseline="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Nächste Ebene lernt Kombinationen dieser Strukturen wie Kurven, einfache Formen etc.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Soweit fortführen bis Abstraktion gut genug ist für Klassifikation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719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Objekterfassung ist eine Teilmenge der Objekterkennung</a:t>
            </a:r>
          </a:p>
          <a:p>
            <a:r>
              <a:rPr lang="de-DE" dirty="0"/>
              <a:t>Objekterfassung findet Objekte im Bild</a:t>
            </a:r>
          </a:p>
          <a:p>
            <a:r>
              <a:rPr lang="de-DE" dirty="0"/>
              <a:t>Objekte werden allerdings noch nicht klassifiziert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746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Objekterkennung erhält die erkannten Objekte und klassifiziert diese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979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Stage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pPr marL="0" indent="0">
              <a:buNone/>
            </a:pP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Interest vorschlagen.</a:t>
            </a:r>
          </a:p>
          <a:p>
            <a:pPr marL="0" indent="0">
              <a:buNone/>
            </a:pPr>
            <a:r>
              <a:rPr lang="de-DE" dirty="0"/>
              <a:t>Klassifikation und </a:t>
            </a:r>
            <a:r>
              <a:rPr lang="de-DE" dirty="0" err="1"/>
              <a:t>Bounding</a:t>
            </a:r>
            <a:r>
              <a:rPr lang="de-DE" dirty="0"/>
              <a:t>-box verfeinern</a:t>
            </a:r>
          </a:p>
          <a:p>
            <a:pPr marL="0" indent="0"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Eingabe der Bilder.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Interest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werden mit Hilfe von einem ”external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vorgeschlagen -&gt;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2000 -&gt; ähnliche Merkmale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Größe von allen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wird für das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ConvNet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angepasst.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-Net erwartet von jeder Region eine bestimmte Größe.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-box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Bbox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verfeinert die Boxen, in welche sich Objekte befinden.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Regionen werden klassifiziert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317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Dauert sehr lange das Netz zu trainieren (2000 Regionen pro Bild)</a:t>
            </a:r>
          </a:p>
          <a:p>
            <a:r>
              <a:rPr lang="de-DE" dirty="0"/>
              <a:t>Kann nicht in Echtzeit klassifizieren ~47 Sekunden pro Bild</a:t>
            </a:r>
          </a:p>
          <a:p>
            <a:r>
              <a:rPr lang="de-DE" dirty="0"/>
              <a:t>Fixer Suchalgorithmus =&gt; es wird dort nichts gelernt</a:t>
            </a:r>
          </a:p>
          <a:p>
            <a:pPr marL="228600" indent="-2286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939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 Stage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25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A68B213F-206F-4F42-949D-2DF2C49E280D}" type="datetime1">
              <a:rPr lang="de-DE" smtClean="0"/>
              <a:pPr/>
              <a:t>04.05.2020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C88A-10A7-44A7-AE77-382F972E89F4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735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7228-5A87-48EC-84A9-FA66316C17D7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030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04.05.2020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936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5C03-E921-4F4D-BF33-9E86EBD9B4F3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2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0A02-780B-49FA-BDAD-6FCB39A45481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440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001C-E238-40B9-8C0F-8AC3CBC24623}" type="datetime1">
              <a:rPr lang="de-DE" smtClean="0"/>
              <a:t>04.05.2020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650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2A49-BC5D-4775-B3A9-705C47387146}" type="datetime1">
              <a:rPr lang="de-DE" smtClean="0"/>
              <a:t>04.05.2020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080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FBF4B-D46C-4DB8-B0FE-443580BB193D}" type="datetime1">
              <a:rPr lang="de-DE" smtClean="0"/>
              <a:t>04.05.2020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108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48C226-E74C-471B-91D3-498F71966195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6833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5FD6-EDF9-4D83-A66D-50A69D0953EF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286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fld id="{86723171-A68B-4FB8-A7F7-4A73D016F96F}" type="datetime1">
              <a:rPr lang="de-DE" smtClean="0"/>
              <a:pPr/>
              <a:t>04.05.2020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all" baseline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00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wikipedia.org/wiki/Datei:Face_detection_example_openCV.jp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ABHISHEKCHBA/image-processing-67649577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c.ai/haar-cascade-face-identification/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real-time-face-recognition-with-cpu-983d35cc3ec5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29.jpeg"/><Relationship Id="rId4" Type="http://schemas.openxmlformats.org/officeDocument/2006/relationships/hyperlink" Target="https://www.pinterest.de/pin/351351208415072519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conarchive.com/show/free-folder-icons-by-iconshock/folder-images-icon.html" TargetMode="External"/><Relationship Id="rId5" Type="http://schemas.openxmlformats.org/officeDocument/2006/relationships/image" Target="../media/image37.png"/><Relationship Id="rId4" Type="http://schemas.openxmlformats.org/officeDocument/2006/relationships/hyperlink" Target="https://www.greymatter.com/corporate/showcase/bing-search-api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conarchive.com/show/free-folder-icons-by-iconshock/folder-images-icon.html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m.wikipedia.org/wiki/Datei:Download_alt_font_awesome.svg" TargetMode="External"/><Relationship Id="rId5" Type="http://schemas.openxmlformats.org/officeDocument/2006/relationships/image" Target="../media/image39.png"/><Relationship Id="rId4" Type="http://schemas.openxmlformats.org/officeDocument/2006/relationships/hyperlink" Target="https://de.wikipedia.org/wiki/Google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r-cnn-fast-r-cnn-faster-r-cnn-yolo-object-detection-algorithms-36d53571365e" TargetMode="External"/><Relationship Id="rId3" Type="http://schemas.openxmlformats.org/officeDocument/2006/relationships/hyperlink" Target="https://www.supermarktblog.com/wp-content/uploads/2019/10/amazongo26a.jpg" TargetMode="External"/><Relationship Id="rId7" Type="http://schemas.openxmlformats.org/officeDocument/2006/relationships/hyperlink" Target="https://miro.medium.com/max/706/1*C1WssIiKpRsfjKrle9IyMQ.png" TargetMode="External"/><Relationship Id="rId2" Type="http://schemas.openxmlformats.org/officeDocument/2006/relationships/hyperlink" Target="https://blog.notebooksbilliger.de/wp-content/uploads/2017/09/galaxy-note-8-face-unlock-unsicher-tit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the-intuition-behind-facial-detection-the-viola-jones-algorithm-29d9106b6999" TargetMode="External"/><Relationship Id="rId5" Type="http://schemas.openxmlformats.org/officeDocument/2006/relationships/hyperlink" Target="https://imgs.chip.de/1UzVk4G67v4aP9ZB6R668P5uQOU=/618x0/filters:format(jpeg):fill(fff,true)/www.chip.de/ii/6/4/9/7/9/5/9/2/8f785e788c13c1a9.jpeg" TargetMode="External"/><Relationship Id="rId4" Type="http://schemas.openxmlformats.org/officeDocument/2006/relationships/hyperlink" Target="https://www.roedel.de/images/mrt_kopf/01.jpg" TargetMode="External"/><Relationship Id="rId9" Type="http://schemas.openxmlformats.org/officeDocument/2006/relationships/hyperlink" Target="https://miro.medium.com/max/1400/1*rqGEyJKbKv3ecmjaMSiEtA.p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7FEBA-A3CF-42AF-9900-CA00DB110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D68C00-7A82-418B-8C93-FD4B2781D6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Jens Windisch (1970362)</a:t>
            </a:r>
          </a:p>
          <a:p>
            <a:r>
              <a:rPr lang="de-DE" dirty="0"/>
              <a:t>Markus Cöllen (1971211)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5202AF-2606-42D7-835A-F94BB4E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816-08D1-4710-B31A-BBEFCAF10A94}" type="datetime1">
              <a:rPr lang="de-DE" smtClean="0"/>
              <a:t>04.05.2020</a:t>
            </a:fld>
            <a:endParaRPr lang="en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229CB-AD0E-4A57-B863-E70DF443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0E1A9A-21BE-4F86-A9C6-2819AB32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62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BE43B2-1A4E-42CA-BC1A-70BF740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4B59-12C4-490C-B3A9-8C138721388E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4062AD-99CC-438B-B7A2-238AF11E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0524C3-EAE9-4986-9841-B001BA34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305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EFC9A0E-B4A5-4A73-BF06-27446DA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Objekterkennung?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EAAAA0-85EF-4F6B-8055-B04FE8F92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02" y="1846263"/>
            <a:ext cx="6105921" cy="4022725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0098C6-91D2-48D0-999F-D740CA05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21FF-42BB-49F9-B366-B01B041A4B55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3AC8AC-ED21-4BE5-8BE0-35E924BA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36205D-BF18-4ECD-83A9-81DCBCA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570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Objekterfassung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9BC8-4D5E-4BC5-AE05-0D1046C7CAA4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12</a:t>
            </a:fld>
            <a:endParaRPr lang="en-DE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E3997591-C01D-4A93-B377-88E339EF9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52770"/>
          <a:stretch/>
        </p:blipFill>
        <p:spPr>
          <a:xfrm>
            <a:off x="1952368" y="2154967"/>
            <a:ext cx="3183738" cy="30827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7E2A301-8807-40C4-A636-CD75836E17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96" y="2154967"/>
            <a:ext cx="3082716" cy="30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65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Objektererkennung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2C62B-6DB1-445D-823F-5895C1283666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13</a:t>
            </a:fld>
            <a:endParaRPr lang="en-DE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CB2179CD-1E3D-476E-9098-232628175D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283246" y="2181001"/>
            <a:ext cx="5686467" cy="33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0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58E7F-3F23-4F9E-9A8E-935A3E90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EAE7A5-38EB-4687-9878-68821C06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03868" y="1737360"/>
            <a:ext cx="6984263" cy="4576089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506C6B-4BEA-49EE-8CFB-1660F5B8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2A81-9D85-4964-AE42-3BEC078F5EF7}" type="datetime1">
              <a:rPr lang="de-DE" smtClean="0"/>
              <a:t>04.05.2020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B487EB-6273-4D98-B352-C239759C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B4345F-84DE-4809-87A6-AC904CA2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1417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9A53626-2841-4CD9-BFAA-C1D0EFE9A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30" y="2114339"/>
            <a:ext cx="9410700" cy="34861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Stage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3568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 Nachteile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16</a:t>
            </a:fld>
            <a:endParaRPr lang="en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3A3C14-67FA-447D-B5A5-97367DF25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113" y="2018011"/>
            <a:ext cx="2821976" cy="28219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34F9A02-CBDA-4A2E-B775-6540E1C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33" y="2323521"/>
            <a:ext cx="2282798" cy="2282798"/>
          </a:xfrm>
          <a:prstGeom prst="rect">
            <a:avLst/>
          </a:prstGeom>
        </p:spPr>
      </p:pic>
      <p:pic>
        <p:nvPicPr>
          <p:cNvPr id="1030" name="Picture 6" descr="Sanduhr-Symbol-Vektor-Illustration - Download Kostenlos Vector ...">
            <a:extLst>
              <a:ext uri="{FF2B5EF4-FFF2-40B4-BE49-F238E27FC236}">
                <a16:creationId xmlns:a16="http://schemas.microsoft.com/office/drawing/2014/main" id="{33DB1147-CB5B-4194-90F3-0248813C2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11" y="2251679"/>
            <a:ext cx="2354640" cy="235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327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3B4BF-BACE-4889-9B8D-295BF57D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anderer Ansätze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08D3A2-C6C7-419C-BC63-84A98C0C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04.05.2020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5588B1-5AA8-450D-9FD0-FAD6F48C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A4010A-0CEB-492C-BFCF-91D56E4B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17</a:t>
            </a:fld>
            <a:endParaRPr lang="en-DE" dirty="0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C76A6C77-29EA-4119-A5CA-622A9B2D5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570344"/>
              </p:ext>
            </p:extLst>
          </p:nvPr>
        </p:nvGraphicFramePr>
        <p:xfrm>
          <a:off x="1113756" y="2321151"/>
          <a:ext cx="10098725" cy="279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745">
                  <a:extLst>
                    <a:ext uri="{9D8B030D-6E8A-4147-A177-3AD203B41FA5}">
                      <a16:colId xmlns:a16="http://schemas.microsoft.com/office/drawing/2014/main" val="4012663208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151469667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752947154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836614441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1384596156"/>
                    </a:ext>
                  </a:extLst>
                </a:gridCol>
              </a:tblGrid>
              <a:tr h="843866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VOV2007 </a:t>
                      </a:r>
                      <a:r>
                        <a:rPr lang="de-DE" dirty="0" err="1"/>
                        <a:t>test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FPS (Titan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Number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Boxes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Input </a:t>
                      </a:r>
                      <a:r>
                        <a:rPr lang="de-DE" dirty="0" err="1"/>
                        <a:t>resolution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772595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Faster</a:t>
                      </a:r>
                      <a:r>
                        <a:rPr lang="de-DE" dirty="0"/>
                        <a:t> R-CNN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73,2 %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~6000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~ 1000 x 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069508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63,4 %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448 x 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830504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77,2 %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300 x 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895894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79,8 %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512 x 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36124"/>
                  </a:ext>
                </a:extLst>
              </a:tr>
            </a:tbl>
          </a:graphicData>
        </a:graphic>
      </p:graphicFrame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CC6E9CB6-5E81-4CE9-B4E8-5E024CB9CAAC}"/>
              </a:ext>
            </a:extLst>
          </p:cNvPr>
          <p:cNvSpPr/>
          <p:nvPr/>
        </p:nvSpPr>
        <p:spPr>
          <a:xfrm>
            <a:off x="729049" y="3632886"/>
            <a:ext cx="847754" cy="469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64C7424-B067-4B23-AEFC-72CC90943127}"/>
              </a:ext>
            </a:extLst>
          </p:cNvPr>
          <p:cNvSpPr/>
          <p:nvPr/>
        </p:nvSpPr>
        <p:spPr>
          <a:xfrm>
            <a:off x="729049" y="4102443"/>
            <a:ext cx="847754" cy="469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064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Einzelnes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bessere</a:t>
            </a:r>
            <a:r>
              <a:rPr lang="en-US" dirty="0"/>
              <a:t> Performance (1 Stage Detector)</a:t>
            </a:r>
          </a:p>
          <a:p>
            <a:r>
              <a:rPr lang="en-US" dirty="0" err="1"/>
              <a:t>Keine</a:t>
            </a:r>
            <a:r>
              <a:rPr lang="en-US" dirty="0"/>
              <a:t> </a:t>
            </a:r>
            <a:r>
              <a:rPr lang="de-DE" dirty="0">
                <a:solidFill>
                  <a:schemeClr val="tx1"/>
                </a:solidFill>
              </a:rPr>
              <a:t>external </a:t>
            </a:r>
            <a:r>
              <a:rPr lang="de-DE" dirty="0" err="1">
                <a:solidFill>
                  <a:schemeClr val="tx1"/>
                </a:solidFill>
              </a:rPr>
              <a:t>proposer</a:t>
            </a:r>
            <a:r>
              <a:rPr lang="de-DE" dirty="0">
                <a:solidFill>
                  <a:schemeClr val="tx1"/>
                </a:solidFill>
              </a:rPr>
              <a:t> für </a:t>
            </a:r>
            <a:r>
              <a:rPr lang="de-DE" dirty="0" err="1">
                <a:solidFill>
                  <a:schemeClr val="tx1"/>
                </a:solidFill>
              </a:rPr>
              <a:t>Regions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Interest (</a:t>
            </a:r>
            <a:r>
              <a:rPr lang="de-DE" dirty="0" err="1">
                <a:solidFill>
                  <a:schemeClr val="tx1"/>
                </a:solidFill>
              </a:rPr>
              <a:t>RoI</a:t>
            </a:r>
            <a:r>
              <a:rPr lang="de-DE" dirty="0">
                <a:solidFill>
                  <a:schemeClr val="tx1"/>
                </a:solidFill>
              </a:rPr>
              <a:t>) mehr nötig</a:t>
            </a:r>
          </a:p>
          <a:p>
            <a:r>
              <a:rPr lang="de-DE" dirty="0">
                <a:solidFill>
                  <a:schemeClr val="tx1"/>
                </a:solidFill>
              </a:rPr>
              <a:t>Feste </a:t>
            </a:r>
            <a:r>
              <a:rPr lang="de-DE" dirty="0" err="1">
                <a:solidFill>
                  <a:schemeClr val="tx1"/>
                </a:solidFill>
              </a:rPr>
              <a:t>Standart</a:t>
            </a:r>
            <a:r>
              <a:rPr lang="de-DE" dirty="0">
                <a:solidFill>
                  <a:schemeClr val="tx1"/>
                </a:solidFill>
              </a:rPr>
              <a:t> Boxen</a:t>
            </a:r>
          </a:p>
          <a:p>
            <a:r>
              <a:rPr lang="en-US" dirty="0" err="1"/>
              <a:t>Jede</a:t>
            </a:r>
            <a:r>
              <a:rPr lang="en-US" dirty="0"/>
              <a:t> Box </a:t>
            </a:r>
            <a:r>
              <a:rPr lang="en-US" dirty="0" err="1"/>
              <a:t>erhält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Score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dessen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 </a:t>
            </a:r>
            <a:r>
              <a:rPr lang="en-US" dirty="0" err="1"/>
              <a:t>darin</a:t>
            </a:r>
            <a:r>
              <a:rPr lang="en-US" dirty="0"/>
              <a:t> und </a:t>
            </a:r>
            <a:r>
              <a:rPr lang="en-US" dirty="0" err="1"/>
              <a:t>passt</a:t>
            </a:r>
            <a:r>
              <a:rPr lang="en-US" dirty="0"/>
              <a:t> seine </a:t>
            </a:r>
            <a:r>
              <a:rPr lang="en-US" dirty="0" err="1"/>
              <a:t>Größe</a:t>
            </a:r>
            <a:r>
              <a:rPr lang="en-US" dirty="0"/>
              <a:t>/Position an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C75F-75B0-4ABA-959A-568486DE20BF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5575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Single Shot </a:t>
            </a:r>
            <a:r>
              <a:rPr lang="de-DE" dirty="0" err="1"/>
              <a:t>Detector</a:t>
            </a:r>
            <a:r>
              <a:rPr lang="de-DE" dirty="0"/>
              <a:t>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961E-9789-4633-93A2-517E9B432B66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0171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8185AA-A071-40DF-A558-F0448EF5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9458-7C44-4495-A885-53E425C2235A}" type="datetime1">
              <a:rPr lang="de-DE" smtClean="0"/>
              <a:t>04.05.2020</a:t>
            </a:fld>
            <a:endParaRPr lang="en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9173423-4C6C-4514-AFDA-3CB597FE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4C5180-A054-4FD5-93F4-598DA9A2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</a:t>
            </a:fld>
            <a:endParaRPr lang="en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64EAD2-FF75-4BC6-9579-7F325B81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1" y="1931959"/>
            <a:ext cx="5703013" cy="29940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D3C58F-E571-478A-9D7D-BC3A8C15B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3" y="1931959"/>
            <a:ext cx="5318086" cy="29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9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B55A1E73-E779-43AC-9FA8-1B5FF93055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4" r="72515" b="33710"/>
          <a:stretch/>
        </p:blipFill>
        <p:spPr>
          <a:xfrm>
            <a:off x="1696760" y="2684254"/>
            <a:ext cx="2891481" cy="28286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04.05.2020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20</a:t>
            </a:fld>
            <a:endParaRPr lang="en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01E6367-3E83-45D3-AF6F-72F58FC4B0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0" r="37317" b="53473"/>
          <a:stretch/>
        </p:blipFill>
        <p:spPr>
          <a:xfrm>
            <a:off x="7282249" y="2684254"/>
            <a:ext cx="2764895" cy="2795965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5292694" y="3703156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8583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BF52420-B3CC-4116-8A44-288D57C8D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" b="6263"/>
          <a:stretch/>
        </p:blipFill>
        <p:spPr>
          <a:xfrm>
            <a:off x="1230725" y="163035"/>
            <a:ext cx="9863995" cy="6002986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E51F-F0F8-49B0-967A-6254948B23B1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21</a:t>
            </a:fld>
            <a:endParaRPr lang="en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FE8EBE-2024-4E95-A9DB-5925D3A7A2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8191518" y="1804087"/>
            <a:ext cx="2530399" cy="25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28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04.05.2020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22</a:t>
            </a:fld>
            <a:endParaRPr lang="en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5483929" y="3461998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925799A-BB7D-4012-8615-764F167AA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1943716" y="2515648"/>
            <a:ext cx="2693773" cy="2683531"/>
          </a:xfrm>
          <a:prstGeom prst="rect">
            <a:avLst/>
          </a:prstGeom>
        </p:spPr>
      </p:pic>
      <p:pic>
        <p:nvPicPr>
          <p:cNvPr id="13" name="Inhaltsplatzhalter 8">
            <a:extLst>
              <a:ext uri="{FF2B5EF4-FFF2-40B4-BE49-F238E27FC236}">
                <a16:creationId xmlns:a16="http://schemas.microsoft.com/office/drawing/2014/main" id="{EB09DA2B-B156-4336-ABB5-0F411A1AE6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0" t="1274" r="249" b="1025"/>
          <a:stretch/>
        </p:blipFill>
        <p:spPr>
          <a:xfrm>
            <a:off x="7615469" y="2517763"/>
            <a:ext cx="2693773" cy="268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89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r>
              <a:rPr lang="de-DE" dirty="0"/>
              <a:t>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8933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###Start Jens###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7A7-4882-4DA8-871F-9AE6DEBB2B07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9776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Allgemein</a:t>
            </a:r>
            <a:endParaRPr lang="en-DE" dirty="0"/>
          </a:p>
        </p:txBody>
      </p:sp>
      <p:pic>
        <p:nvPicPr>
          <p:cNvPr id="1026" name="Picture 2" descr="Datei:Face detection example openCV.jpg – Wikipedi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04" y="1851308"/>
            <a:ext cx="6069801" cy="413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4532E-65C0-4782-AE73-57402D3447EB}" type="datetime1">
              <a:rPr lang="de-DE" smtClean="0"/>
              <a:t>04.05.2020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25</a:t>
            </a:fld>
            <a:endParaRPr lang="en-DE"/>
          </a:p>
        </p:txBody>
      </p:sp>
      <p:sp>
        <p:nvSpPr>
          <p:cNvPr id="3" name="Rechteck 2"/>
          <p:cNvSpPr/>
          <p:nvPr/>
        </p:nvSpPr>
        <p:spPr>
          <a:xfrm>
            <a:off x="9397805" y="3636632"/>
            <a:ext cx="7246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https://de.wikipedia.org/wiki/Datei:Face_detection_example_openCV.jpg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3656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Viola-Jones-Methode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4F07-074E-45F6-B0B4-E8AFE41B5DAA}" type="datetime1">
              <a:rPr lang="de-DE" smtClean="0"/>
              <a:t>04.05.2020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26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579" y="1843629"/>
            <a:ext cx="8194015" cy="450988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410867" y="3729240"/>
            <a:ext cx="7610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https://www.slideshare.net/ABHISHEKCHBA/image-processing-67649577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17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BC407-0557-4ACF-806A-6D1ABDC0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Haar Features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CB3730-8084-4D50-BBA8-429F6619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F222-C892-404A-8560-EDB1DE8BBAB0}" type="datetime1">
              <a:rPr lang="de-DE" smtClean="0"/>
              <a:t>04.05.2020</a:t>
            </a:fld>
            <a:endParaRPr lang="en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0F27413-3379-48BB-85F8-DCAA9DBD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49EE0DA-61DA-4907-9935-086081E0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27</a:t>
            </a:fld>
            <a:endParaRPr lang="en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38D308-9391-4224-BB7B-92B930C5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" y="2171027"/>
            <a:ext cx="4294272" cy="393641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643E0D5-780D-4B92-8DC5-A03C9B05FFEB}"/>
              </a:ext>
            </a:extLst>
          </p:cNvPr>
          <p:cNvSpPr/>
          <p:nvPr/>
        </p:nvSpPr>
        <p:spPr>
          <a:xfrm>
            <a:off x="5106119" y="3672597"/>
            <a:ext cx="1484851" cy="933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3026015" y="3134580"/>
            <a:ext cx="4303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https://towardsdatascience.com/the-intuition-behind-facial-detection-the-viola-jones-algorithm-29d9106b6999</a:t>
            </a:r>
            <a:endParaRPr lang="de-DE" dirty="0"/>
          </a:p>
        </p:txBody>
      </p:sp>
      <p:pic>
        <p:nvPicPr>
          <p:cNvPr id="1026" name="Picture 2" descr="https://cdn-images-1.medium.com/freeze/max/1000/1*qtkwTaE4PXf9sdTzqTZX1A.png?q=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52" y="2331385"/>
            <a:ext cx="4510554" cy="36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11403706" y="3596245"/>
            <a:ext cx="459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6"/>
              </a:rPr>
              <a:t>https://mc.ai/haar-cascade-face-identification/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9025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</a:t>
            </a:r>
            <a:r>
              <a:rPr lang="de-DE" dirty="0" err="1"/>
              <a:t>AdaBoost</a:t>
            </a:r>
            <a:endParaRPr lang="en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21" y="2686193"/>
            <a:ext cx="5372558" cy="1337325"/>
          </a:xfrm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565DD-6585-4EC2-9937-3EF023C50733}" type="datetime1">
              <a:rPr lang="de-DE" smtClean="0"/>
              <a:t>04.05.2020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28</a:t>
            </a:fld>
            <a:endParaRPr lang="en-DE"/>
          </a:p>
        </p:txBody>
      </p:sp>
      <p:sp>
        <p:nvSpPr>
          <p:cNvPr id="3" name="Rechteck 2"/>
          <p:cNvSpPr/>
          <p:nvPr/>
        </p:nvSpPr>
        <p:spPr>
          <a:xfrm>
            <a:off x="3048000" y="4023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4"/>
              </a:rPr>
              <a:t>https://towardsdatascience.com/the-intuition-behind-facial-detection-the-viola-jones-algorithm-29d9106b6999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622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Cascading</a:t>
            </a:r>
            <a:endParaRPr lang="en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de-DE" dirty="0">
              <a:hlinkClick r:id="rId3"/>
            </a:endParaRPr>
          </a:p>
          <a:p>
            <a:pPr marL="0" lvl="0" indent="0">
              <a:buNone/>
            </a:pPr>
            <a:endParaRPr lang="de-DE" dirty="0">
              <a:hlinkClick r:id="rId3"/>
            </a:endParaRPr>
          </a:p>
          <a:p>
            <a:pPr marL="0" lvl="0" indent="0">
              <a:buNone/>
            </a:pPr>
            <a:r>
              <a:rPr lang="de-DE" dirty="0">
                <a:hlinkClick r:id="rId3"/>
              </a:rPr>
              <a:t>https://www.youtube.com/watch?time_continue=131&amp;v=hPCTwxF0qf4&amp;feature=emb_logo</a:t>
            </a:r>
            <a:endParaRPr lang="de-DE" dirty="0"/>
          </a:p>
          <a:p>
            <a:endParaRPr lang="de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EE5A-567C-4521-A36F-29BDB690E413}" type="datetime1">
              <a:rPr lang="de-DE" smtClean="0"/>
              <a:t>04.05.2020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96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ADDFE8-8EC5-4039-93BB-63232743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Präsentation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A2E8AC9-94C9-4C10-8C97-FCFFD13F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de-DE" dirty="0"/>
          </a:p>
          <a:p>
            <a:r>
              <a:rPr lang="de-DE" dirty="0"/>
              <a:t>Deep Learning</a:t>
            </a:r>
          </a:p>
          <a:p>
            <a:r>
              <a:rPr lang="de-DE" dirty="0"/>
              <a:t>Objekterkennung</a:t>
            </a:r>
          </a:p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Face Recognition</a:t>
            </a:r>
          </a:p>
          <a:p>
            <a:r>
              <a:rPr lang="de-DE" dirty="0"/>
              <a:t>Weiterführendes</a:t>
            </a:r>
          </a:p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669A4-A638-47E3-9AC7-14311718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46BE-4037-48A7-BA8B-1163365C1BC1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7EDF-5B3D-417D-A6FE-C385713F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85522B-FDC8-4B60-BA15-DC8992AB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455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r>
              <a:rPr lang="de-DE" dirty="0"/>
              <a:t> stellt vortrainierte </a:t>
            </a:r>
            <a:r>
              <a:rPr lang="de-DE" dirty="0" err="1"/>
              <a:t>Haarcascades</a:t>
            </a:r>
            <a:r>
              <a:rPr lang="de-DE" dirty="0"/>
              <a:t> bereit</a:t>
            </a:r>
          </a:p>
          <a:p>
            <a:pPr lvl="1"/>
            <a:r>
              <a:rPr lang="de-DE" b="1" dirty="0"/>
              <a:t>Einfache Gesichtserkennung</a:t>
            </a:r>
          </a:p>
          <a:p>
            <a:pPr lvl="1"/>
            <a:r>
              <a:rPr lang="de-DE" b="1" dirty="0"/>
              <a:t>Augenerkennung</a:t>
            </a:r>
          </a:p>
          <a:p>
            <a:pPr lvl="1"/>
            <a:r>
              <a:rPr lang="de-DE" dirty="0"/>
              <a:t>Ganzkörpererkennung</a:t>
            </a:r>
          </a:p>
          <a:p>
            <a:pPr lvl="1"/>
            <a:r>
              <a:rPr lang="de-DE" dirty="0"/>
              <a:t>Oberkörpererkennung</a:t>
            </a:r>
          </a:p>
          <a:p>
            <a:pPr lvl="1"/>
            <a:r>
              <a:rPr lang="de-DE" dirty="0"/>
              <a:t>Unterkörpererkennung</a:t>
            </a:r>
          </a:p>
          <a:p>
            <a:pPr lvl="1"/>
            <a:r>
              <a:rPr lang="de-DE" dirty="0"/>
              <a:t>Katzenerkennung</a:t>
            </a:r>
          </a:p>
          <a:p>
            <a:pPr lvl="1"/>
            <a:r>
              <a:rPr lang="de-DE" dirty="0"/>
              <a:t>Etc.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A1902-0181-4711-A870-7EE329825B38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0396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 TODO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F4327-E53C-4ACE-8E52-4628C67D6F33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4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A6A-555A-4FFF-9CFA-0B63813CA917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7751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615F0-FF86-40FC-9E71-946EB4ED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7941"/>
            <a:ext cx="10515600" cy="1325563"/>
          </a:xfrm>
        </p:spPr>
        <p:txBody>
          <a:bodyPr/>
          <a:lstStyle/>
          <a:p>
            <a:r>
              <a:rPr lang="de-DE" dirty="0"/>
              <a:t>Face Recognition - Allgemein</a:t>
            </a:r>
          </a:p>
        </p:txBody>
      </p:sp>
      <p:pic>
        <p:nvPicPr>
          <p:cNvPr id="1026" name="Picture 2" descr="Real time face recognition with CPU - Towards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349" y="1788353"/>
            <a:ext cx="8035300" cy="44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160F4-7AA8-44F8-A1B0-38870748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23DE-8512-4E8B-995E-256AD6B9E8F3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F534A1-80AB-4043-8E53-6788722F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92B2A0-9101-46F4-89B6-1AE1D5C5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33</a:t>
            </a:fld>
            <a:endParaRPr lang="en-DE"/>
          </a:p>
        </p:txBody>
      </p:sp>
      <p:sp>
        <p:nvSpPr>
          <p:cNvPr id="8" name="Rechteck 7"/>
          <p:cNvSpPr/>
          <p:nvPr/>
        </p:nvSpPr>
        <p:spPr>
          <a:xfrm>
            <a:off x="9275984" y="3223122"/>
            <a:ext cx="9663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hlinkClick r:id="rId4"/>
              </a:rPr>
              <a:t>https://towardsdatascience.com/real-time-face-recognition-with-cpu-983d35cc3ec5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8624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Problem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B10C-D77D-43CA-BD09-3723C1F0D45D}" type="datetime1">
              <a:rPr lang="de-DE" smtClean="0"/>
              <a:t>04.05.2020</a:t>
            </a:fld>
            <a:endParaRPr lang="en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34</a:t>
            </a:fld>
            <a:endParaRPr lang="en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81" y="1840355"/>
            <a:ext cx="2978046" cy="446706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7" y="1915306"/>
            <a:ext cx="4317167" cy="4317167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030986" y="4124418"/>
            <a:ext cx="9663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/>
              <a:t>Jurassic</a:t>
            </a:r>
            <a:r>
              <a:rPr lang="de-DE" dirty="0"/>
              <a:t> Park Datensatz</a:t>
            </a:r>
          </a:p>
        </p:txBody>
      </p:sp>
    </p:spTree>
    <p:extLst>
      <p:ext uri="{BB962C8B-B14F-4D97-AF65-F5344CB8AC3E}">
        <p14:creationId xmlns:p14="http://schemas.microsoft.com/office/powerpoint/2010/main" val="72805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88353D2F-D104-43AE-BA20-B035E3386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10" y="2145675"/>
            <a:ext cx="4324954" cy="390579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04.05.2020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7473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04.05.2020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36</a:t>
            </a:fld>
            <a:endParaRPr lang="en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845" y="2341322"/>
            <a:ext cx="3315163" cy="315321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98" y="2103164"/>
            <a:ext cx="331516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87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Facial</a:t>
            </a:r>
            <a:r>
              <a:rPr lang="de-DE" dirty="0"/>
              <a:t> Landmarks -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pPr lvl="1"/>
            <a:r>
              <a:rPr lang="de-DE" dirty="0"/>
              <a:t>Stellt Algorithmen für Bildverarbeitung und </a:t>
            </a:r>
            <a:r>
              <a:rPr lang="de-DE" dirty="0" err="1"/>
              <a:t>Machine</a:t>
            </a:r>
            <a:r>
              <a:rPr lang="de-DE" dirty="0"/>
              <a:t> Learning bereit</a:t>
            </a:r>
          </a:p>
          <a:p>
            <a:pPr lvl="1"/>
            <a:r>
              <a:rPr lang="de-DE" dirty="0"/>
              <a:t>Implementiert in C++</a:t>
            </a:r>
          </a:p>
          <a:p>
            <a:pPr lvl="1"/>
            <a:r>
              <a:rPr lang="de-DE" dirty="0"/>
              <a:t>Stellt Schnittstelle für Python bereit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603F-895E-4301-B5A7-85A42F310650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3113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 TODO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31D5-3BF4-4CD4-B66A-770EDF18DA9C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3454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04.05.2020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39</a:t>
            </a:fld>
            <a:endParaRPr lang="en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925" y="2106634"/>
            <a:ext cx="1933065" cy="351062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0866990" y="3981533"/>
            <a:ext cx="4135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hlinkClick r:id="rId4"/>
              </a:rPr>
              <a:t>https://www.pinterest.de/pin/351351208415072519/</a:t>
            </a:r>
            <a:endParaRPr lang="de-DE" sz="1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7" y="2799969"/>
            <a:ext cx="2670907" cy="267090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54" y="3050334"/>
            <a:ext cx="3858091" cy="2170176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-5243410" y="3074720"/>
            <a:ext cx="71146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/>
              <a:t>Jurassic</a:t>
            </a:r>
            <a:r>
              <a:rPr lang="de-DE" dirty="0"/>
              <a:t> Park Datensatz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248119" y="5617200"/>
            <a:ext cx="33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Scott </a:t>
            </a:r>
            <a:r>
              <a:rPr lang="de-DE" dirty="0" err="1"/>
              <a:t>Clifton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332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D4BD8-7F97-44A5-B56F-8B437C97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F7FB-B0D3-40E2-B6B7-D738F2BC132A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8F66E-A155-433E-98A0-1F009CE2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FF46BC-780A-4BC6-8883-D0FA6AB6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628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04.05.2020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40</a:t>
            </a:fld>
            <a:endParaRPr lang="en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27" y="1906316"/>
            <a:ext cx="5688905" cy="43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20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Bing Image Search API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04.05.2020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41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09" y="2713718"/>
            <a:ext cx="1822981" cy="165370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894974" y="4298105"/>
            <a:ext cx="2948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https://www.greymatter.com/corporate/showcase/bing-search-api/</a:t>
            </a:r>
            <a:endParaRPr lang="de-DE" dirty="0"/>
          </a:p>
        </p:txBody>
      </p:sp>
      <p:sp>
        <p:nvSpPr>
          <p:cNvPr id="4" name="Pfeil nach rechts 3"/>
          <p:cNvSpPr/>
          <p:nvPr/>
        </p:nvSpPr>
        <p:spPr>
          <a:xfrm>
            <a:off x="5056648" y="3361824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321370"/>
            <a:ext cx="2438400" cy="24384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811955" y="4763903"/>
            <a:ext cx="4340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6"/>
              </a:rPr>
              <a:t>http://www.iconarchive.com/show/free-folder-icons-by-iconshock/folder-images-icon.html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828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Manuell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04.05.2020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42</a:t>
            </a:fld>
            <a:endParaRPr lang="en-DE"/>
          </a:p>
        </p:txBody>
      </p:sp>
      <p:pic>
        <p:nvPicPr>
          <p:cNvPr id="1028" name="Picture 4" descr="Google –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0" y="2629693"/>
            <a:ext cx="4119683" cy="13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671123" y="4541401"/>
            <a:ext cx="368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https://de.wikipedia.org/wiki/Google</a:t>
            </a:r>
            <a:endParaRPr lang="de-DE" dirty="0"/>
          </a:p>
        </p:txBody>
      </p:sp>
      <p:pic>
        <p:nvPicPr>
          <p:cNvPr id="1030" name="Picture 6" descr="Datei:Download alt font awesome.svg –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788" y="2079269"/>
            <a:ext cx="1944250" cy="19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861210" y="4545806"/>
            <a:ext cx="32921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6"/>
              </a:rPr>
              <a:t>https://de.m.wikipedia.org/wiki/Datei:Download_alt_font_awesome.svg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54" y="2106964"/>
            <a:ext cx="2438400" cy="243840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8066124" y="4545806"/>
            <a:ext cx="4340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8"/>
              </a:rPr>
              <a:t>http://www.iconarchive.com/show/free-folder-icons-by-iconshock/folder-images-icon.html</a:t>
            </a:r>
            <a:endParaRPr lang="de-DE" dirty="0"/>
          </a:p>
        </p:txBody>
      </p:sp>
      <p:sp>
        <p:nvSpPr>
          <p:cNvPr id="4" name="Plus 3"/>
          <p:cNvSpPr/>
          <p:nvPr/>
        </p:nvSpPr>
        <p:spPr>
          <a:xfrm>
            <a:off x="4702243" y="2998910"/>
            <a:ext cx="623104" cy="65450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/>
          <p:cNvSpPr/>
          <p:nvPr/>
        </p:nvSpPr>
        <p:spPr>
          <a:xfrm>
            <a:off x="7519761" y="3136305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877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Caffe</a:t>
            </a:r>
            <a:r>
              <a:rPr lang="de-DE" dirty="0"/>
              <a:t> - </a:t>
            </a:r>
            <a:r>
              <a:rPr lang="de-DE" dirty="0" err="1"/>
              <a:t>Deep</a:t>
            </a:r>
            <a:r>
              <a:rPr lang="de-DE" dirty="0"/>
              <a:t> Learning Model</a:t>
            </a:r>
          </a:p>
          <a:p>
            <a:pPr lvl="1"/>
            <a:r>
              <a:rPr lang="de-DE" dirty="0"/>
              <a:t>Finden und lokalisieren von Gesichtern</a:t>
            </a:r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</a:t>
            </a:r>
          </a:p>
          <a:p>
            <a:pPr lvl="1"/>
            <a:r>
              <a:rPr lang="de-DE" dirty="0"/>
              <a:t>Namen</a:t>
            </a:r>
          </a:p>
          <a:p>
            <a:pPr lvl="1"/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Machine</a:t>
            </a:r>
            <a:endParaRPr lang="de-DE" dirty="0"/>
          </a:p>
          <a:p>
            <a:r>
              <a:rPr lang="de-DE" dirty="0" err="1"/>
              <a:t>OpenCV</a:t>
            </a:r>
            <a:r>
              <a:rPr lang="de-DE" dirty="0"/>
              <a:t> DNN Modul</a:t>
            </a:r>
          </a:p>
          <a:p>
            <a:pPr lvl="1"/>
            <a:r>
              <a:rPr lang="de-DE" dirty="0"/>
              <a:t>Laden der Modelle und Daten</a:t>
            </a:r>
          </a:p>
          <a:p>
            <a:r>
              <a:rPr lang="de-DE" dirty="0" err="1"/>
              <a:t>Scikit-learn</a:t>
            </a:r>
            <a:endParaRPr lang="de-DE" dirty="0"/>
          </a:p>
          <a:p>
            <a:pPr lvl="1"/>
            <a:r>
              <a:rPr lang="de-DE" dirty="0" err="1"/>
              <a:t>Machine</a:t>
            </a:r>
            <a:r>
              <a:rPr lang="de-DE" dirty="0"/>
              <a:t> Learning Bibliothek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102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 TODO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750A-0466-4769-8B24-DB4715358FA4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093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r>
              <a:rPr lang="de-DE" dirty="0" err="1"/>
              <a:t>face_recognition</a:t>
            </a:r>
            <a:endParaRPr lang="de-DE" dirty="0"/>
          </a:p>
          <a:p>
            <a:pPr lvl="1"/>
            <a:r>
              <a:rPr lang="de-DE" dirty="0"/>
              <a:t>Bibliothek, welche Gesichtserkennungsalgorithmen kapselt aus </a:t>
            </a:r>
            <a:r>
              <a:rPr lang="de-DE" dirty="0" err="1"/>
              <a:t>Dlib</a:t>
            </a:r>
            <a:endParaRPr lang="de-DE" dirty="0"/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 + Namen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034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 TODO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750A-0466-4769-8B24-DB4715358FA4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4958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Weiterführendes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829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Demo Age &amp; Gender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wurde verwendet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3CB9-ABA9-48F3-BBBD-FEA166E63D69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301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BD1B-6879-4048-B20F-D34DB9BD6828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189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BE956-D902-48A6-80E1-446A574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OpenCV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1CA09B2-A8FC-49D4-963C-66D0B865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Source Computer Vision</a:t>
            </a:r>
          </a:p>
          <a:p>
            <a:r>
              <a:rPr lang="de-DE" dirty="0"/>
              <a:t>Bibliothek für Bildverarbeitung und maschinelles Sehen</a:t>
            </a:r>
          </a:p>
          <a:p>
            <a:r>
              <a:rPr lang="de-DE" dirty="0"/>
              <a:t>C, C++, Python und Java</a:t>
            </a:r>
          </a:p>
          <a:p>
            <a:r>
              <a:rPr lang="de-DE" dirty="0"/>
              <a:t>~70 Modules</a:t>
            </a:r>
          </a:p>
          <a:p>
            <a:pPr lvl="1"/>
            <a:r>
              <a:rPr lang="de-DE" dirty="0" err="1"/>
              <a:t>objdetect</a:t>
            </a:r>
            <a:r>
              <a:rPr lang="de-DE" dirty="0"/>
              <a:t> für Objekterkennung</a:t>
            </a:r>
          </a:p>
          <a:p>
            <a:pPr lvl="1"/>
            <a:r>
              <a:rPr lang="de-DE" dirty="0"/>
              <a:t>Face für Gesichtserkennung</a:t>
            </a:r>
          </a:p>
          <a:p>
            <a:pPr lvl="1"/>
            <a:r>
              <a:rPr lang="de-DE" dirty="0" err="1"/>
              <a:t>dnn</a:t>
            </a:r>
            <a:r>
              <a:rPr lang="de-DE" dirty="0"/>
              <a:t>, ein Deep </a:t>
            </a:r>
            <a:r>
              <a:rPr lang="de-DE" dirty="0" err="1"/>
              <a:t>Neural</a:t>
            </a:r>
            <a:r>
              <a:rPr lang="de-DE" dirty="0"/>
              <a:t> Network Module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6BE3F8-656E-44A0-963E-C49B3963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83EFA-1E27-4AB7-A444-7CFC95325E30}" type="datetime1">
              <a:rPr lang="de-DE" smtClean="0"/>
              <a:t>04.05.2020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4F26E87-C260-49E8-A911-E600CADA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68535A-94FA-460D-A9CF-19124D1B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2EE924-ED5E-4D6A-86AA-EA4973A4F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6" y="283131"/>
            <a:ext cx="1828804" cy="225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53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4002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Bild Objekterkennung SSD</a:t>
            </a:r>
          </a:p>
          <a:p>
            <a:r>
              <a:rPr lang="de-DE" dirty="0"/>
              <a:t>Bild Objekterkennung YOLO</a:t>
            </a:r>
          </a:p>
          <a:p>
            <a:r>
              <a:rPr lang="de-DE" dirty="0"/>
              <a:t>Bild </a:t>
            </a:r>
            <a:r>
              <a:rPr lang="de-DE" dirty="0" err="1"/>
              <a:t>Facial</a:t>
            </a:r>
            <a:r>
              <a:rPr lang="de-DE" dirty="0"/>
              <a:t> </a:t>
            </a:r>
            <a:r>
              <a:rPr lang="de-DE" dirty="0" err="1"/>
              <a:t>landmarks</a:t>
            </a:r>
            <a:endParaRPr lang="de-DE" dirty="0"/>
          </a:p>
          <a:p>
            <a:r>
              <a:rPr lang="de-DE" dirty="0"/>
              <a:t>Bild 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Bild </a:t>
            </a:r>
            <a:r>
              <a:rPr lang="de-DE" dirty="0" err="1"/>
              <a:t>OpenCv</a:t>
            </a:r>
            <a:r>
              <a:rPr lang="de-DE" dirty="0"/>
              <a:t> Face </a:t>
            </a:r>
            <a:r>
              <a:rPr lang="de-DE" dirty="0" err="1"/>
              <a:t>recognition</a:t>
            </a:r>
            <a:endParaRPr lang="de-DE" dirty="0"/>
          </a:p>
          <a:p>
            <a:r>
              <a:rPr lang="de-DE" dirty="0"/>
              <a:t>Bild </a:t>
            </a:r>
            <a:r>
              <a:rPr lang="de-DE" dirty="0" err="1"/>
              <a:t>dlib</a:t>
            </a:r>
            <a:r>
              <a:rPr lang="de-DE" dirty="0"/>
              <a:t> </a:t>
            </a:r>
            <a:r>
              <a:rPr lang="de-DE" dirty="0" err="1"/>
              <a:t>face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73109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>
                <a:hlinkClick r:id="rId2"/>
              </a:rPr>
              <a:t>https://blog.notebooksbilliger.de/wp-content/uploads/2017/09/galaxy-note-8-face-unlock-unsicher-title.jpg</a:t>
            </a:r>
            <a:endParaRPr lang="de-DE" sz="1400" dirty="0"/>
          </a:p>
          <a:p>
            <a:r>
              <a:rPr lang="de-DE" sz="1400" dirty="0">
                <a:hlinkClick r:id="rId3"/>
              </a:rPr>
              <a:t>https://www.supermarktblog.com/wp-content/uploads/2019/10/amazongo26a.jpg</a:t>
            </a:r>
            <a:endParaRPr lang="de-DE" sz="1400" dirty="0"/>
          </a:p>
          <a:p>
            <a:r>
              <a:rPr lang="de-DE" sz="1400" dirty="0">
                <a:hlinkClick r:id="rId4"/>
              </a:rPr>
              <a:t>https://www.roedel.de/images/mrt_kopf/01.jpg</a:t>
            </a:r>
            <a:endParaRPr lang="de-DE" sz="1400" dirty="0"/>
          </a:p>
          <a:p>
            <a:r>
              <a:rPr lang="de-DE" sz="1400" dirty="0">
                <a:hlinkClick r:id="rId5"/>
              </a:rPr>
              <a:t>https://imgs.chip.de/1UzVk4G67v4aP9ZB6R668P5uQOU=/618x0/filters:format(jpeg):fill(fff,true)/www.chip.de%2Fii%2F6%2F4%2F9%2F7%2F9%2F5%2F9%2F2%2F8f785e788c13c1a9.jpeg</a:t>
            </a:r>
            <a:endParaRPr lang="de-DE" sz="1400" dirty="0"/>
          </a:p>
          <a:p>
            <a:r>
              <a:rPr lang="de-DE" sz="1400" dirty="0">
                <a:hlinkClick r:id="rId6"/>
              </a:rPr>
              <a:t>https://towardsdatascience.com/the-intuition-behind-facial-detection-the-viola-jones-algorithm-29d9106b6999</a:t>
            </a:r>
            <a:endParaRPr lang="de-DE" sz="1400" dirty="0"/>
          </a:p>
          <a:p>
            <a:r>
              <a:rPr lang="de-DE" sz="1400" dirty="0">
                <a:hlinkClick r:id="rId7"/>
              </a:rPr>
              <a:t>https://miro.medium.com/max/706/1*C1WssIiKpRsfjKrle9IyMQ.png</a:t>
            </a:r>
            <a:endParaRPr lang="de-DE" sz="1400" dirty="0"/>
          </a:p>
          <a:p>
            <a:r>
              <a:rPr lang="de-DE" sz="1400" dirty="0">
                <a:hlinkClick r:id="rId8"/>
              </a:rPr>
              <a:t>https://towardsdatascience.com/r-cnn-fast-r-cnn-faster-r-cnn-yolo-object-detection-algorithms-36d53571365e</a:t>
            </a:r>
            <a:endParaRPr lang="de-DE" sz="1400" dirty="0"/>
          </a:p>
          <a:p>
            <a:r>
              <a:rPr lang="de-DE" sz="1400" dirty="0">
                <a:hlinkClick r:id="rId9"/>
              </a:rPr>
              <a:t>https://miro.medium.com/max/1400/1*rqGEyJKbKv3ecmjaMSiEtA.png</a:t>
            </a:r>
            <a:endParaRPr lang="de-DE" sz="1400" dirty="0"/>
          </a:p>
          <a:p>
            <a:r>
              <a:rPr lang="de-DE" sz="1400" dirty="0"/>
              <a:t>https://de.coursera.org/lecture/deep-learning-in-computer-vision/single-shot-detectors-Vpbkg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04.05.2020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847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FA2873-0F59-438C-92AA-414F0DC3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C895-AB37-4F42-8365-B7E76335E480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15B28-AA7D-464E-844F-C974B969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985F19-27BD-465E-AA21-EB55DEF5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074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59F5A1D-E567-4E33-A5F0-49C526450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688" y="365125"/>
            <a:ext cx="3986112" cy="2140502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D402621-67E5-48C0-BEBC-8EECE72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Deep Learning?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644FF12-228D-47F6-81C4-3A1A71132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265B78-6867-4600-83C7-F88686E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49B8-27A4-4098-AE86-94E68602AB44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0E5877-B123-4616-AC09-0B383E66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635CA1-E4F0-4EB3-97E6-FC5EE80C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7</a:t>
            </a:fld>
            <a:endParaRPr lang="en-DE"/>
          </a:p>
        </p:txBody>
      </p:sp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A33E39FB-1BCA-4CF8-BD6B-1A127F985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24" y="2473587"/>
            <a:ext cx="2654798" cy="2767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93AE78E-B02B-46EB-98F0-6E0B0FFBF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875" y="2328051"/>
            <a:ext cx="5288751" cy="29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Deep Learning?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342F3-1903-4281-9F86-C133C38F8BF6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8</a:t>
            </a:fld>
            <a:endParaRPr lang="en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1ECF406-53F9-4FF3-80E1-ABA0BDE00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97" y="1737360"/>
            <a:ext cx="7660005" cy="44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0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6ED040E-564C-422A-AA3B-F6AB248E8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09" y="2100649"/>
            <a:ext cx="10370981" cy="34760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371F-D8EE-4350-ADD9-58886A29D576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2687517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TM02900769[[fn=Rückblick]]</Template>
  <TotalTime>0</TotalTime>
  <Words>2426</Words>
  <Application>Microsoft Office PowerPoint</Application>
  <PresentationFormat>Breitbild</PresentationFormat>
  <Paragraphs>536</Paragraphs>
  <Slides>52</Slides>
  <Notes>34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Rückblick</vt:lpstr>
      <vt:lpstr>Bilderkennung mit OpenCV</vt:lpstr>
      <vt:lpstr>PowerPoint-Präsentation</vt:lpstr>
      <vt:lpstr>Inhalt der Präsentation</vt:lpstr>
      <vt:lpstr>OpenCV</vt:lpstr>
      <vt:lpstr>Was ist OpenCV?</vt:lpstr>
      <vt:lpstr>Deep Learning</vt:lpstr>
      <vt:lpstr>Was ist Deep Learning?</vt:lpstr>
      <vt:lpstr>Wie funktioniert Deep Learning?</vt:lpstr>
      <vt:lpstr>Convolutional Neural Networks</vt:lpstr>
      <vt:lpstr>Objekterkennung</vt:lpstr>
      <vt:lpstr>Was ist Objekterkennung?</vt:lpstr>
      <vt:lpstr>Objekterfassung</vt:lpstr>
      <vt:lpstr>Objektererkennung</vt:lpstr>
      <vt:lpstr>Objekterkennung</vt:lpstr>
      <vt:lpstr>R-CNN</vt:lpstr>
      <vt:lpstr>R-CNN Nachteile</vt:lpstr>
      <vt:lpstr>Vergleich anderer Ansätze</vt:lpstr>
      <vt:lpstr>Single Shot Detector</vt:lpstr>
      <vt:lpstr>Single Shot Detector – Demo</vt:lpstr>
      <vt:lpstr>You Only Look Once</vt:lpstr>
      <vt:lpstr>PowerPoint-Präsentation</vt:lpstr>
      <vt:lpstr>You Only Look Once</vt:lpstr>
      <vt:lpstr>You Only Look Once – Demo</vt:lpstr>
      <vt:lpstr>Face Detection</vt:lpstr>
      <vt:lpstr>Face Detection - Allgemein</vt:lpstr>
      <vt:lpstr>Face Detection – Viola-Jones-Methode</vt:lpstr>
      <vt:lpstr>Face Detection – Haar Features</vt:lpstr>
      <vt:lpstr>Face Detection - AdaBoost</vt:lpstr>
      <vt:lpstr>Cascading</vt:lpstr>
      <vt:lpstr>Face Detection – Demo</vt:lpstr>
      <vt:lpstr>DEMO TODO</vt:lpstr>
      <vt:lpstr>Face Recognition</vt:lpstr>
      <vt:lpstr>Face Recognition - Allgemein</vt:lpstr>
      <vt:lpstr>Face Recognition - Problem</vt:lpstr>
      <vt:lpstr>Face Recognition - Facial Landmarks</vt:lpstr>
      <vt:lpstr>Face Recognition - Facial Landmarks</vt:lpstr>
      <vt:lpstr>Facial Landmarks - Demo</vt:lpstr>
      <vt:lpstr>DEMO TODO</vt:lpstr>
      <vt:lpstr>Face Recognition - Messungen</vt:lpstr>
      <vt:lpstr>Face Recognition - Messungen</vt:lpstr>
      <vt:lpstr>Datensatzerstellung – Bing Image Search API</vt:lpstr>
      <vt:lpstr>Datensatzerstellung – Manuell</vt:lpstr>
      <vt:lpstr>Face Recognition – Demo #1</vt:lpstr>
      <vt:lpstr>DEMO TODO</vt:lpstr>
      <vt:lpstr>Face Recognition – Demo #2</vt:lpstr>
      <vt:lpstr>DEMO TODO</vt:lpstr>
      <vt:lpstr>Weiterführendes</vt:lpstr>
      <vt:lpstr>Face Detection – Demo Age &amp; Gender</vt:lpstr>
      <vt:lpstr>DEMO</vt:lpstr>
      <vt:lpstr>Fazit</vt:lpstr>
      <vt:lpstr>Fazit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Bilderkennung mit OpenCV</dc:title>
  <dc:creator>Markus Cöllen</dc:creator>
  <cp:lastModifiedBy>Jens Windisch</cp:lastModifiedBy>
  <cp:revision>107</cp:revision>
  <dcterms:created xsi:type="dcterms:W3CDTF">2020-04-13T21:40:48Z</dcterms:created>
  <dcterms:modified xsi:type="dcterms:W3CDTF">2020-05-04T14:07:41Z</dcterms:modified>
</cp:coreProperties>
</file>